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73" r:id="rId9"/>
    <p:sldId id="267" r:id="rId10"/>
    <p:sldId id="262" r:id="rId11"/>
    <p:sldId id="265" r:id="rId12"/>
    <p:sldId id="263" r:id="rId13"/>
    <p:sldId id="264" r:id="rId14"/>
    <p:sldId id="266" r:id="rId15"/>
    <p:sldId id="270" r:id="rId16"/>
    <p:sldId id="268" r:id="rId17"/>
    <p:sldId id="272" r:id="rId18"/>
    <p:sldId id="271" r:id="rId19"/>
    <p:sldId id="275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76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D9C7-CFCC-42EB-93EE-BF1B4A1B6491}" type="datetimeFigureOut">
              <a:rPr lang="fr-FR" smtClean="0"/>
              <a:t>03/02/2011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7428-E52F-4A49-8220-6154C3B861F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28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D9C7-CFCC-42EB-93EE-BF1B4A1B6491}" type="datetimeFigureOut">
              <a:rPr lang="fr-FR" smtClean="0"/>
              <a:t>03/02/2011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7428-E52F-4A49-8220-6154C3B861F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860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D9C7-CFCC-42EB-93EE-BF1B4A1B6491}" type="datetimeFigureOut">
              <a:rPr lang="fr-FR" smtClean="0"/>
              <a:t>03/02/2011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7428-E52F-4A49-8220-6154C3B861F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886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D9C7-CFCC-42EB-93EE-BF1B4A1B6491}" type="datetimeFigureOut">
              <a:rPr lang="fr-FR" smtClean="0"/>
              <a:t>03/02/2011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7428-E52F-4A49-8220-6154C3B861F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541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D9C7-CFCC-42EB-93EE-BF1B4A1B6491}" type="datetimeFigureOut">
              <a:rPr lang="fr-FR" smtClean="0"/>
              <a:t>03/02/2011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7428-E52F-4A49-8220-6154C3B861F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737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D9C7-CFCC-42EB-93EE-BF1B4A1B6491}" type="datetimeFigureOut">
              <a:rPr lang="fr-FR" smtClean="0"/>
              <a:t>03/02/2011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7428-E52F-4A49-8220-6154C3B861F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319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D9C7-CFCC-42EB-93EE-BF1B4A1B6491}" type="datetimeFigureOut">
              <a:rPr lang="fr-FR" smtClean="0"/>
              <a:t>03/02/2011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7428-E52F-4A49-8220-6154C3B861F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274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D9C7-CFCC-42EB-93EE-BF1B4A1B6491}" type="datetimeFigureOut">
              <a:rPr lang="fr-FR" smtClean="0"/>
              <a:t>03/02/2011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7428-E52F-4A49-8220-6154C3B861F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181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D9C7-CFCC-42EB-93EE-BF1B4A1B6491}" type="datetimeFigureOut">
              <a:rPr lang="fr-FR" smtClean="0"/>
              <a:t>03/02/2011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7428-E52F-4A49-8220-6154C3B861F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917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D9C7-CFCC-42EB-93EE-BF1B4A1B6491}" type="datetimeFigureOut">
              <a:rPr lang="fr-FR" smtClean="0"/>
              <a:t>03/02/2011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7428-E52F-4A49-8220-6154C3B861F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3199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D9C7-CFCC-42EB-93EE-BF1B4A1B6491}" type="datetimeFigureOut">
              <a:rPr lang="fr-FR" smtClean="0"/>
              <a:t>03/02/2011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7428-E52F-4A49-8220-6154C3B861F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1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AD9C7-CFCC-42EB-93EE-BF1B4A1B6491}" type="datetimeFigureOut">
              <a:rPr lang="fr-FR" smtClean="0"/>
              <a:t>03/02/2011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A7428-E52F-4A49-8220-6154C3B861F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99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133600"/>
            <a:ext cx="4883150" cy="349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893" y="2110266"/>
            <a:ext cx="3314700" cy="97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http://www.raleighdurhamdrugrehab.com/wp-content/uploads/2010/08/NC_raleigh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894" y="3103990"/>
            <a:ext cx="3314700" cy="223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73928" y="3124200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Raleigh, NC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151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915400" cy="3886199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Le poster</a:t>
            </a:r>
          </a:p>
          <a:p>
            <a:endParaRPr lang="fr-FR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fr-FR" b="1" dirty="0" smtClean="0">
                <a:solidFill>
                  <a:srgbClr val="002060"/>
                </a:solidFill>
              </a:rPr>
              <a:t>Objectif : Communication</a:t>
            </a:r>
          </a:p>
          <a:p>
            <a:pPr lvl="2"/>
            <a:r>
              <a:rPr lang="fr-FR" dirty="0" smtClean="0">
                <a:solidFill>
                  <a:srgbClr val="002060"/>
                </a:solidFill>
              </a:rPr>
              <a:t>La session de poster est plus efficace que les interventions</a:t>
            </a:r>
          </a:p>
          <a:p>
            <a:pPr lvl="2"/>
            <a:r>
              <a:rPr lang="fr-FR" dirty="0" smtClean="0">
                <a:solidFill>
                  <a:srgbClr val="002060"/>
                </a:solidFill>
              </a:rPr>
              <a:t>Communication </a:t>
            </a:r>
            <a:r>
              <a:rPr lang="fr-FR" dirty="0" smtClean="0">
                <a:solidFill>
                  <a:srgbClr val="C00000"/>
                </a:solidFill>
              </a:rPr>
              <a:t>1 to 1</a:t>
            </a:r>
            <a:r>
              <a:rPr lang="fr-FR" dirty="0" smtClean="0">
                <a:solidFill>
                  <a:srgbClr val="002060"/>
                </a:solidFill>
              </a:rPr>
              <a:t> avec les participants</a:t>
            </a:r>
          </a:p>
          <a:p>
            <a:pPr lvl="3"/>
            <a:r>
              <a:rPr lang="fr-FR" dirty="0" smtClean="0">
                <a:solidFill>
                  <a:srgbClr val="002060"/>
                </a:solidFill>
              </a:rPr>
              <a:t>Pour aller plus loin, mieux faire comprendre certains aspects</a:t>
            </a:r>
          </a:p>
          <a:p>
            <a:pPr lvl="3"/>
            <a:r>
              <a:rPr lang="fr-FR" dirty="0" smtClean="0">
                <a:solidFill>
                  <a:srgbClr val="002060"/>
                </a:solidFill>
              </a:rPr>
              <a:t>Prévoir des copies couleur imprimées de l’article pour distribution</a:t>
            </a:r>
          </a:p>
          <a:p>
            <a:pPr lvl="3"/>
            <a:r>
              <a:rPr lang="fr-FR" dirty="0" smtClean="0">
                <a:solidFill>
                  <a:srgbClr val="002060"/>
                </a:solidFill>
              </a:rPr>
              <a:t>Prévoir une version PDF du poster pour joindre à l’article</a:t>
            </a:r>
          </a:p>
          <a:p>
            <a:pPr lvl="2"/>
            <a:endParaRPr lang="fr-FR" dirty="0" smtClean="0">
              <a:solidFill>
                <a:srgbClr val="002060"/>
              </a:solidFill>
            </a:endParaRPr>
          </a:p>
          <a:p>
            <a:pPr lvl="2"/>
            <a:endParaRPr lang="fr-FR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14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183758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92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915400" cy="38861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La session “Lightning Talks”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en-US" b="1" dirty="0" err="1" smtClean="0">
                <a:solidFill>
                  <a:srgbClr val="002060"/>
                </a:solidFill>
              </a:rPr>
              <a:t>Objectif</a:t>
            </a:r>
            <a:r>
              <a:rPr lang="en-US" b="1" dirty="0" smtClean="0">
                <a:solidFill>
                  <a:srgbClr val="002060"/>
                </a:solidFill>
              </a:rPr>
              <a:t> : </a:t>
            </a:r>
            <a:r>
              <a:rPr lang="en-US" b="1" dirty="0" err="1" smtClean="0">
                <a:solidFill>
                  <a:srgbClr val="002060"/>
                </a:solidFill>
              </a:rPr>
              <a:t>Visibilité</a:t>
            </a:r>
            <a:endParaRPr lang="en-US" b="1" dirty="0" smtClean="0">
              <a:solidFill>
                <a:srgbClr val="002060"/>
              </a:solidFill>
            </a:endParaRP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Entre 3 et 5 minutes en </a:t>
            </a:r>
            <a:r>
              <a:rPr lang="en-US" dirty="0" err="1" smtClean="0">
                <a:solidFill>
                  <a:srgbClr val="002060"/>
                </a:solidFill>
              </a:rPr>
              <a:t>plénière</a:t>
            </a:r>
            <a:endParaRPr lang="en-US" dirty="0" smtClean="0">
              <a:solidFill>
                <a:srgbClr val="002060"/>
              </a:solidFill>
            </a:endParaRP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Communication </a:t>
            </a:r>
            <a:r>
              <a:rPr lang="en-US" dirty="0" smtClean="0">
                <a:solidFill>
                  <a:srgbClr val="C00000"/>
                </a:solidFill>
              </a:rPr>
              <a:t>1 to many</a:t>
            </a:r>
            <a:r>
              <a:rPr lang="en-US" dirty="0" smtClean="0">
                <a:solidFill>
                  <a:srgbClr val="002060"/>
                </a:solidFill>
              </a:rPr>
              <a:t> avec les participants</a:t>
            </a:r>
          </a:p>
          <a:p>
            <a:pPr lvl="3"/>
            <a:r>
              <a:rPr lang="en-US" dirty="0" err="1" smtClean="0">
                <a:solidFill>
                  <a:srgbClr val="002060"/>
                </a:solidFill>
              </a:rPr>
              <a:t>Préparer</a:t>
            </a:r>
            <a:r>
              <a:rPr lang="en-US" dirty="0" smtClean="0">
                <a:solidFill>
                  <a:srgbClr val="002060"/>
                </a:solidFill>
              </a:rPr>
              <a:t> son </a:t>
            </a:r>
            <a:r>
              <a:rPr lang="en-US" dirty="0" err="1" smtClean="0">
                <a:solidFill>
                  <a:srgbClr val="002060"/>
                </a:solidFill>
              </a:rPr>
              <a:t>texte</a:t>
            </a:r>
            <a:r>
              <a:rPr lang="en-US" dirty="0" smtClean="0">
                <a:solidFill>
                  <a:srgbClr val="002060"/>
                </a:solidFill>
              </a:rPr>
              <a:t> pour ne </a:t>
            </a:r>
            <a:r>
              <a:rPr lang="en-US" dirty="0" err="1" smtClean="0">
                <a:solidFill>
                  <a:srgbClr val="002060"/>
                </a:solidFill>
              </a:rPr>
              <a:t>rien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oublier</a:t>
            </a:r>
            <a:r>
              <a:rPr lang="en-US" dirty="0" smtClean="0">
                <a:solidFill>
                  <a:srgbClr val="002060"/>
                </a:solidFill>
              </a:rPr>
              <a:t> et ne pas </a:t>
            </a:r>
            <a:r>
              <a:rPr lang="en-US" dirty="0" err="1" smtClean="0">
                <a:solidFill>
                  <a:srgbClr val="002060"/>
                </a:solidFill>
              </a:rPr>
              <a:t>perdre</a:t>
            </a:r>
            <a:r>
              <a:rPr lang="en-US" dirty="0" smtClean="0">
                <a:solidFill>
                  <a:srgbClr val="002060"/>
                </a:solidFill>
              </a:rPr>
              <a:t> de temps</a:t>
            </a:r>
          </a:p>
          <a:p>
            <a:pPr lvl="3"/>
            <a:r>
              <a:rPr lang="en-US" dirty="0" err="1" smtClean="0">
                <a:solidFill>
                  <a:srgbClr val="002060"/>
                </a:solidFill>
              </a:rPr>
              <a:t>Aller</a:t>
            </a:r>
            <a:r>
              <a:rPr lang="en-US" dirty="0" smtClean="0">
                <a:solidFill>
                  <a:srgbClr val="002060"/>
                </a:solidFill>
              </a:rPr>
              <a:t> à </a:t>
            </a:r>
            <a:r>
              <a:rPr lang="en-US" dirty="0" err="1" smtClean="0">
                <a:solidFill>
                  <a:srgbClr val="002060"/>
                </a:solidFill>
              </a:rPr>
              <a:t>l’essentiel</a:t>
            </a:r>
            <a:r>
              <a:rPr lang="en-US" dirty="0" smtClean="0">
                <a:solidFill>
                  <a:srgbClr val="002060"/>
                </a:solidFill>
              </a:rPr>
              <a:t>, à </a:t>
            </a:r>
            <a:r>
              <a:rPr lang="en-US" dirty="0" err="1" smtClean="0">
                <a:solidFill>
                  <a:srgbClr val="002060"/>
                </a:solidFill>
              </a:rPr>
              <a:t>l’idée</a:t>
            </a:r>
            <a:r>
              <a:rPr lang="en-US" dirty="0" smtClean="0">
                <a:solidFill>
                  <a:srgbClr val="002060"/>
                </a:solidFill>
              </a:rPr>
              <a:t> majeure, ne pas </a:t>
            </a:r>
            <a:r>
              <a:rPr lang="en-US" dirty="0" err="1" smtClean="0">
                <a:solidFill>
                  <a:srgbClr val="002060"/>
                </a:solidFill>
              </a:rPr>
              <a:t>s’éparpiller</a:t>
            </a:r>
            <a:endParaRPr lang="en-US" dirty="0" smtClean="0">
              <a:solidFill>
                <a:srgbClr val="002060"/>
              </a:solidFill>
            </a:endParaRPr>
          </a:p>
          <a:p>
            <a:pPr lvl="3"/>
            <a:r>
              <a:rPr lang="en-US" dirty="0" err="1" smtClean="0">
                <a:solidFill>
                  <a:srgbClr val="002060"/>
                </a:solidFill>
              </a:rPr>
              <a:t>Interpeller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intéresser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utiliser</a:t>
            </a:r>
            <a:r>
              <a:rPr lang="en-US" dirty="0" smtClean="0">
                <a:solidFill>
                  <a:srgbClr val="002060"/>
                </a:solidFill>
              </a:rPr>
              <a:t> des mots forts et </a:t>
            </a:r>
            <a:r>
              <a:rPr lang="en-US" dirty="0" err="1" smtClean="0">
                <a:solidFill>
                  <a:srgbClr val="002060"/>
                </a:solidFill>
              </a:rPr>
              <a:t>percutants</a:t>
            </a:r>
            <a:endParaRPr lang="en-US" dirty="0" smtClean="0">
              <a:solidFill>
                <a:srgbClr val="002060"/>
              </a:solidFill>
            </a:endParaRPr>
          </a:p>
          <a:p>
            <a:pPr lvl="2"/>
            <a:endParaRPr lang="en-US" dirty="0" smtClean="0">
              <a:solidFill>
                <a:srgbClr val="002060"/>
              </a:solidFill>
            </a:endParaRPr>
          </a:p>
          <a:p>
            <a:pPr lvl="2"/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77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915400" cy="38861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Et </a:t>
            </a:r>
            <a:r>
              <a:rPr lang="en-US" dirty="0" err="1" smtClean="0">
                <a:solidFill>
                  <a:srgbClr val="002060"/>
                </a:solidFill>
              </a:rPr>
              <a:t>aussi</a:t>
            </a:r>
            <a:r>
              <a:rPr lang="en-US" dirty="0" smtClean="0">
                <a:solidFill>
                  <a:srgbClr val="002060"/>
                </a:solidFill>
              </a:rPr>
              <a:t> :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en-US" b="1" dirty="0" err="1" smtClean="0">
                <a:solidFill>
                  <a:srgbClr val="002060"/>
                </a:solidFill>
              </a:rPr>
              <a:t>Objectif</a:t>
            </a:r>
            <a:r>
              <a:rPr lang="en-US" b="1" dirty="0" smtClean="0">
                <a:solidFill>
                  <a:srgbClr val="002060"/>
                </a:solidFill>
              </a:rPr>
              <a:t> : </a:t>
            </a:r>
            <a:r>
              <a:rPr lang="en-US" b="1" dirty="0" err="1" smtClean="0">
                <a:solidFill>
                  <a:srgbClr val="002060"/>
                </a:solidFill>
              </a:rPr>
              <a:t>Communauté</a:t>
            </a:r>
            <a:endParaRPr lang="en-US" b="1" dirty="0" smtClean="0">
              <a:solidFill>
                <a:srgbClr val="002060"/>
              </a:solidFill>
            </a:endParaRPr>
          </a:p>
          <a:p>
            <a:pPr lvl="2"/>
            <a:r>
              <a:rPr lang="en-US" dirty="0" err="1" smtClean="0">
                <a:solidFill>
                  <a:srgbClr val="002060"/>
                </a:solidFill>
              </a:rPr>
              <a:t>Echanger</a:t>
            </a:r>
            <a:r>
              <a:rPr lang="en-US" dirty="0" smtClean="0">
                <a:solidFill>
                  <a:srgbClr val="002060"/>
                </a:solidFill>
              </a:rPr>
              <a:t> E-Mails et URLs</a:t>
            </a:r>
          </a:p>
          <a:p>
            <a:pPr lvl="2"/>
            <a:r>
              <a:rPr lang="en-US" dirty="0" err="1" smtClean="0">
                <a:solidFill>
                  <a:srgbClr val="002060"/>
                </a:solidFill>
              </a:rPr>
              <a:t>Suivre</a:t>
            </a:r>
            <a:r>
              <a:rPr lang="en-US" dirty="0" smtClean="0">
                <a:solidFill>
                  <a:srgbClr val="002060"/>
                </a:solidFill>
              </a:rPr>
              <a:t> la </a:t>
            </a:r>
            <a:r>
              <a:rPr lang="en-US" dirty="0" err="1" smtClean="0">
                <a:solidFill>
                  <a:srgbClr val="002060"/>
                </a:solidFill>
              </a:rPr>
              <a:t>conférence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sur</a:t>
            </a:r>
            <a:r>
              <a:rPr lang="en-US" dirty="0" smtClean="0">
                <a:solidFill>
                  <a:srgbClr val="002060"/>
                </a:solidFill>
              </a:rPr>
              <a:t> Twitter, twitter et </a:t>
            </a:r>
            <a:r>
              <a:rPr lang="en-US" dirty="0" err="1" smtClean="0">
                <a:solidFill>
                  <a:srgbClr val="002060"/>
                </a:solidFill>
              </a:rPr>
              <a:t>retwitter</a:t>
            </a:r>
            <a:endParaRPr lang="en-US" dirty="0">
              <a:solidFill>
                <a:srgbClr val="002060"/>
              </a:solidFill>
            </a:endParaRPr>
          </a:p>
          <a:p>
            <a:pPr lvl="3"/>
            <a:r>
              <a:rPr lang="en-US" dirty="0" smtClean="0">
                <a:solidFill>
                  <a:srgbClr val="002060"/>
                </a:solidFill>
              </a:rPr>
              <a:t>#websci10 </a:t>
            </a:r>
          </a:p>
          <a:p>
            <a:pPr lvl="2"/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97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6526213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0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915400" cy="38861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Et </a:t>
            </a:r>
            <a:r>
              <a:rPr lang="en-US" dirty="0" err="1" smtClean="0">
                <a:solidFill>
                  <a:srgbClr val="002060"/>
                </a:solidFill>
              </a:rPr>
              <a:t>aussi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: Le service après-</a:t>
            </a:r>
            <a:r>
              <a:rPr lang="en-US" dirty="0" err="1" smtClean="0">
                <a:solidFill>
                  <a:srgbClr val="002060"/>
                </a:solidFill>
              </a:rPr>
              <a:t>vente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en-US" b="1" dirty="0" err="1" smtClean="0">
                <a:solidFill>
                  <a:srgbClr val="002060"/>
                </a:solidFill>
              </a:rPr>
              <a:t>Objectif</a:t>
            </a:r>
            <a:r>
              <a:rPr lang="en-US" b="1" dirty="0" smtClean="0">
                <a:solidFill>
                  <a:srgbClr val="002060"/>
                </a:solidFill>
              </a:rPr>
              <a:t> : </a:t>
            </a:r>
            <a:r>
              <a:rPr lang="en-US" b="1" dirty="0" err="1" smtClean="0">
                <a:solidFill>
                  <a:srgbClr val="002060"/>
                </a:solidFill>
              </a:rPr>
              <a:t>Communauté</a:t>
            </a:r>
            <a:endParaRPr lang="en-US" b="1" dirty="0" smtClean="0">
              <a:solidFill>
                <a:srgbClr val="002060"/>
              </a:solidFill>
            </a:endParaRP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Poster </a:t>
            </a:r>
            <a:r>
              <a:rPr lang="en-US" dirty="0" err="1" smtClean="0">
                <a:solidFill>
                  <a:srgbClr val="002060"/>
                </a:solidFill>
              </a:rPr>
              <a:t>l’intégralité</a:t>
            </a:r>
            <a:r>
              <a:rPr lang="en-US" dirty="0" smtClean="0">
                <a:solidFill>
                  <a:srgbClr val="002060"/>
                </a:solidFill>
              </a:rPr>
              <a:t> du </a:t>
            </a:r>
            <a:r>
              <a:rPr lang="en-US" dirty="0" err="1" smtClean="0">
                <a:solidFill>
                  <a:srgbClr val="002060"/>
                </a:solidFill>
              </a:rPr>
              <a:t>contenu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présenté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sur</a:t>
            </a:r>
            <a:r>
              <a:rPr lang="en-US" dirty="0" smtClean="0">
                <a:solidFill>
                  <a:srgbClr val="002060"/>
                </a:solidFill>
              </a:rPr>
              <a:t> son site / blog</a:t>
            </a:r>
          </a:p>
          <a:p>
            <a:pPr lvl="3"/>
            <a:r>
              <a:rPr lang="en-US" dirty="0" smtClean="0">
                <a:solidFill>
                  <a:srgbClr val="002060"/>
                </a:solidFill>
              </a:rPr>
              <a:t>Abstract</a:t>
            </a:r>
          </a:p>
          <a:p>
            <a:pPr lvl="3"/>
            <a:r>
              <a:rPr lang="en-US" dirty="0" smtClean="0">
                <a:solidFill>
                  <a:srgbClr val="002060"/>
                </a:solidFill>
              </a:rPr>
              <a:t>Article (</a:t>
            </a:r>
            <a:r>
              <a:rPr lang="en-US" dirty="0" err="1" smtClean="0">
                <a:solidFill>
                  <a:srgbClr val="002060"/>
                </a:solidFill>
              </a:rPr>
              <a:t>Selon</a:t>
            </a:r>
            <a:r>
              <a:rPr lang="en-US" dirty="0" smtClean="0">
                <a:solidFill>
                  <a:srgbClr val="002060"/>
                </a:solidFill>
              </a:rPr>
              <a:t> les dispositions de la revue…)</a:t>
            </a:r>
          </a:p>
          <a:p>
            <a:pPr lvl="3"/>
            <a:r>
              <a:rPr lang="en-US" dirty="0" smtClean="0">
                <a:solidFill>
                  <a:srgbClr val="002060"/>
                </a:solidFill>
              </a:rPr>
              <a:t>Poster</a:t>
            </a:r>
          </a:p>
          <a:p>
            <a:pPr lvl="3"/>
            <a:r>
              <a:rPr lang="en-US" dirty="0" smtClean="0">
                <a:solidFill>
                  <a:srgbClr val="002060"/>
                </a:solidFill>
              </a:rPr>
              <a:t>Lightning Talk</a:t>
            </a:r>
          </a:p>
          <a:p>
            <a:pPr lvl="2"/>
            <a:endParaRPr lang="en-US" dirty="0" smtClean="0">
              <a:solidFill>
                <a:srgbClr val="002060"/>
              </a:solidFill>
            </a:endParaRPr>
          </a:p>
          <a:p>
            <a:pPr lvl="2"/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79" y="1981201"/>
            <a:ext cx="3666122" cy="282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2" y="2001997"/>
            <a:ext cx="4357688" cy="284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79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" y="1828799"/>
            <a:ext cx="9134707" cy="406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46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915400" cy="38861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En conclusion</a:t>
            </a: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Beaucoup de </a:t>
            </a:r>
            <a:r>
              <a:rPr lang="en-US" dirty="0" err="1" smtClean="0">
                <a:solidFill>
                  <a:srgbClr val="002060"/>
                </a:solidFill>
              </a:rPr>
              <a:t>préparation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err="1" smtClean="0">
                <a:solidFill>
                  <a:srgbClr val="002060"/>
                </a:solidFill>
              </a:rPr>
              <a:t>Soigner</a:t>
            </a:r>
            <a:r>
              <a:rPr lang="en-US" dirty="0" smtClean="0">
                <a:solidFill>
                  <a:srgbClr val="002060"/>
                </a:solidFill>
              </a:rPr>
              <a:t> le </a:t>
            </a:r>
            <a:r>
              <a:rPr lang="en-US" dirty="0" err="1" smtClean="0">
                <a:solidFill>
                  <a:srgbClr val="002060"/>
                </a:solidFill>
              </a:rPr>
              <a:t>matériel</a:t>
            </a:r>
            <a:r>
              <a:rPr lang="en-US" dirty="0" smtClean="0">
                <a:solidFill>
                  <a:srgbClr val="002060"/>
                </a:solidFill>
              </a:rPr>
              <a:t> (article, posters, </a:t>
            </a:r>
            <a:r>
              <a:rPr lang="en-US" dirty="0" err="1" smtClean="0">
                <a:solidFill>
                  <a:srgbClr val="002060"/>
                </a:solidFill>
              </a:rPr>
              <a:t>présentations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Networking </a:t>
            </a:r>
            <a:r>
              <a:rPr lang="en-US" dirty="0" err="1" smtClean="0">
                <a:solidFill>
                  <a:srgbClr val="002060"/>
                </a:solidFill>
              </a:rPr>
              <a:t>interpersonnel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err="1" smtClean="0">
                <a:solidFill>
                  <a:srgbClr val="002060"/>
                </a:solidFill>
              </a:rPr>
              <a:t>Présence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sur</a:t>
            </a:r>
            <a:r>
              <a:rPr lang="en-US" dirty="0" smtClean="0">
                <a:solidFill>
                  <a:srgbClr val="002060"/>
                </a:solidFill>
              </a:rPr>
              <a:t> les </a:t>
            </a:r>
            <a:r>
              <a:rPr lang="en-US" dirty="0" err="1" smtClean="0">
                <a:solidFill>
                  <a:srgbClr val="002060"/>
                </a:solidFill>
              </a:rPr>
              <a:t>communautés</a:t>
            </a:r>
            <a:r>
              <a:rPr lang="en-US" dirty="0" smtClean="0">
                <a:solidFill>
                  <a:srgbClr val="002060"/>
                </a:solidFill>
              </a:rPr>
              <a:t> en </a:t>
            </a:r>
            <a:r>
              <a:rPr lang="en-US" dirty="0" err="1" smtClean="0">
                <a:solidFill>
                  <a:srgbClr val="002060"/>
                </a:solidFill>
              </a:rPr>
              <a:t>ligne</a:t>
            </a:r>
            <a:r>
              <a:rPr lang="en-US" dirty="0" smtClean="0">
                <a:solidFill>
                  <a:srgbClr val="002060"/>
                </a:solidFill>
              </a:rPr>
              <a:t> (</a:t>
            </a:r>
            <a:r>
              <a:rPr lang="en-US" dirty="0" err="1" smtClean="0">
                <a:solidFill>
                  <a:srgbClr val="002060"/>
                </a:solidFill>
              </a:rPr>
              <a:t>suivi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  <a:p>
            <a:pPr lvl="2"/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83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915400" cy="38861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En </a:t>
            </a:r>
            <a:r>
              <a:rPr lang="en-US" dirty="0" smtClean="0">
                <a:solidFill>
                  <a:srgbClr val="002060"/>
                </a:solidFill>
              </a:rPr>
              <a:t>conclusion : 2010-2011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Invitation à la Royal Society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Participation à la construction du Curriculum WS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Participation à un </a:t>
            </a:r>
            <a:r>
              <a:rPr lang="en-US" dirty="0" err="1" smtClean="0">
                <a:solidFill>
                  <a:srgbClr val="002060"/>
                </a:solidFill>
              </a:rPr>
              <a:t>projet</a:t>
            </a:r>
            <a:r>
              <a:rPr lang="en-US" dirty="0" smtClean="0">
                <a:solidFill>
                  <a:srgbClr val="002060"/>
                </a:solidFill>
              </a:rPr>
              <a:t> Erasmus pour un MSc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Invitation à Koblenz pour WebSci11 - 4 </a:t>
            </a:r>
            <a:r>
              <a:rPr lang="en-US" dirty="0" err="1" smtClean="0">
                <a:solidFill>
                  <a:srgbClr val="002060"/>
                </a:solidFill>
              </a:rPr>
              <a:t>chercheurs</a:t>
            </a:r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39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915400" cy="38861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2006 : </a:t>
            </a:r>
            <a:r>
              <a:rPr lang="en-US" dirty="0" err="1" smtClean="0">
                <a:solidFill>
                  <a:srgbClr val="002060"/>
                </a:solidFill>
              </a:rPr>
              <a:t>Appel</a:t>
            </a:r>
            <a:r>
              <a:rPr lang="en-US" dirty="0" smtClean="0">
                <a:solidFill>
                  <a:srgbClr val="002060"/>
                </a:solidFill>
              </a:rPr>
              <a:t> international de Sir Tim Berners-Lee pour la </a:t>
            </a:r>
            <a:r>
              <a:rPr lang="en-US" dirty="0" err="1" smtClean="0">
                <a:solidFill>
                  <a:srgbClr val="002060"/>
                </a:solidFill>
              </a:rPr>
              <a:t>création</a:t>
            </a:r>
            <a:r>
              <a:rPr lang="en-US" dirty="0" smtClean="0">
                <a:solidFill>
                  <a:srgbClr val="002060"/>
                </a:solidFill>
              </a:rPr>
              <a:t> d’un nouveau </a:t>
            </a:r>
            <a:r>
              <a:rPr lang="en-US" dirty="0" err="1" smtClean="0">
                <a:solidFill>
                  <a:srgbClr val="002060"/>
                </a:solidFill>
              </a:rPr>
              <a:t>domaine</a:t>
            </a:r>
            <a:r>
              <a:rPr lang="en-US" dirty="0" smtClean="0">
                <a:solidFill>
                  <a:srgbClr val="002060"/>
                </a:solidFill>
              </a:rPr>
              <a:t> de </a:t>
            </a:r>
            <a:r>
              <a:rPr lang="en-US" dirty="0" err="1" smtClean="0">
                <a:solidFill>
                  <a:srgbClr val="002060"/>
                </a:solidFill>
              </a:rPr>
              <a:t>recherche</a:t>
            </a:r>
            <a:r>
              <a:rPr lang="en-US" dirty="0" smtClean="0">
                <a:solidFill>
                  <a:srgbClr val="002060"/>
                </a:solidFill>
              </a:rPr>
              <a:t> : La Web Science </a:t>
            </a:r>
            <a:r>
              <a:rPr lang="en-US" dirty="0" err="1" smtClean="0">
                <a:solidFill>
                  <a:srgbClr val="002060"/>
                </a:solidFill>
              </a:rPr>
              <a:t>ou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approche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interdisciplinaire</a:t>
            </a:r>
            <a:r>
              <a:rPr lang="en-US" dirty="0" smtClean="0">
                <a:solidFill>
                  <a:srgbClr val="002060"/>
                </a:solidFill>
              </a:rPr>
              <a:t> du Web.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Web : “Social machine” </a:t>
            </a:r>
            <a:r>
              <a:rPr lang="en-US" dirty="0" err="1" smtClean="0">
                <a:solidFill>
                  <a:srgbClr val="002060"/>
                </a:solidFill>
              </a:rPr>
              <a:t>dont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l’impact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doit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être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étudié</a:t>
            </a:r>
            <a:r>
              <a:rPr lang="en-US" dirty="0" smtClean="0">
                <a:solidFill>
                  <a:srgbClr val="002060"/>
                </a:solidFill>
              </a:rPr>
              <a:t> pour en </a:t>
            </a:r>
            <a:r>
              <a:rPr lang="en-US" dirty="0" err="1" smtClean="0">
                <a:solidFill>
                  <a:srgbClr val="002060"/>
                </a:solidFill>
              </a:rPr>
              <a:t>maîtriser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l’évolution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Web Science Trust </a:t>
            </a:r>
            <a:r>
              <a:rPr lang="en-US" dirty="0" err="1" smtClean="0">
                <a:solidFill>
                  <a:srgbClr val="002060"/>
                </a:solidFill>
              </a:rPr>
              <a:t>crée</a:t>
            </a:r>
            <a:r>
              <a:rPr lang="en-US" dirty="0" smtClean="0">
                <a:solidFill>
                  <a:srgbClr val="002060"/>
                </a:solidFill>
              </a:rPr>
              <a:t> en 2009. </a:t>
            </a:r>
            <a:endParaRPr lang="fr-FR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00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915400" cy="38861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2006 : </a:t>
            </a:r>
            <a:r>
              <a:rPr lang="en-US" dirty="0" err="1" smtClean="0">
                <a:solidFill>
                  <a:srgbClr val="002060"/>
                </a:solidFill>
              </a:rPr>
              <a:t>Programm</a:t>
            </a:r>
            <a:r>
              <a:rPr lang="en-US" dirty="0" err="1" smtClean="0">
                <a:solidFill>
                  <a:srgbClr val="002060"/>
                </a:solidFill>
              </a:rPr>
              <a:t>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Cyberlab</a:t>
            </a:r>
            <a:r>
              <a:rPr lang="en-US" dirty="0" smtClean="0">
                <a:solidFill>
                  <a:srgbClr val="002060"/>
                </a:solidFill>
              </a:rPr>
              <a:t> au CEMAM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fr-FR" dirty="0" smtClean="0">
                <a:solidFill>
                  <a:srgbClr val="002060"/>
                </a:solidFill>
              </a:rPr>
              <a:t>2009 : UIR </a:t>
            </a:r>
            <a:r>
              <a:rPr lang="fr-FR" dirty="0" smtClean="0">
                <a:solidFill>
                  <a:srgbClr val="002060"/>
                </a:solidFill>
              </a:rPr>
              <a:t>Web Science, une jeune équipe de </a:t>
            </a:r>
            <a:r>
              <a:rPr lang="fr-FR" dirty="0" smtClean="0">
                <a:solidFill>
                  <a:srgbClr val="002060"/>
                </a:solidFill>
              </a:rPr>
              <a:t>recherche répond à l’appel de Tim </a:t>
            </a:r>
            <a:r>
              <a:rPr lang="fr-FR" dirty="0" err="1" smtClean="0">
                <a:solidFill>
                  <a:srgbClr val="002060"/>
                </a:solidFill>
              </a:rPr>
              <a:t>Berners</a:t>
            </a:r>
            <a:r>
              <a:rPr lang="fr-FR" dirty="0" smtClean="0">
                <a:solidFill>
                  <a:srgbClr val="002060"/>
                </a:solidFill>
              </a:rPr>
              <a:t>-Lee</a:t>
            </a:r>
            <a:endParaRPr lang="fr-FR" dirty="0" smtClean="0">
              <a:solidFill>
                <a:srgbClr val="002060"/>
              </a:solidFill>
            </a:endParaRPr>
          </a:p>
          <a:p>
            <a:endParaRPr lang="fr-FR" dirty="0" smtClean="0">
              <a:solidFill>
                <a:srgbClr val="002060"/>
              </a:solidFill>
            </a:endParaRPr>
          </a:p>
          <a:p>
            <a:r>
              <a:rPr lang="fr-FR" dirty="0" smtClean="0">
                <a:solidFill>
                  <a:srgbClr val="002060"/>
                </a:solidFill>
              </a:rPr>
              <a:t>En </a:t>
            </a:r>
            <a:r>
              <a:rPr lang="fr-FR" dirty="0" smtClean="0">
                <a:solidFill>
                  <a:srgbClr val="002060"/>
                </a:solidFill>
              </a:rPr>
              <a:t>recherche de visibilité, de notoriété</a:t>
            </a:r>
            <a:r>
              <a:rPr lang="fr-FR" dirty="0" smtClean="0">
                <a:solidFill>
                  <a:srgbClr val="002060"/>
                </a:solidFill>
              </a:rPr>
              <a:t>…</a:t>
            </a:r>
            <a:endParaRPr lang="fr-FR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2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915400" cy="3886199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Présentation</a:t>
            </a:r>
            <a:r>
              <a:rPr lang="en-US" dirty="0" smtClean="0">
                <a:solidFill>
                  <a:srgbClr val="002060"/>
                </a:solidFill>
              </a:rPr>
              <a:t> de </a:t>
            </a:r>
            <a:r>
              <a:rPr lang="en-US" dirty="0" err="1" smtClean="0">
                <a:solidFill>
                  <a:srgbClr val="002060"/>
                </a:solidFill>
              </a:rPr>
              <a:t>nos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résultats</a:t>
            </a:r>
            <a:r>
              <a:rPr lang="en-US" dirty="0" smtClean="0">
                <a:solidFill>
                  <a:srgbClr val="002060"/>
                </a:solidFill>
              </a:rPr>
              <a:t> de </a:t>
            </a:r>
            <a:r>
              <a:rPr lang="en-US" dirty="0" err="1" smtClean="0">
                <a:solidFill>
                  <a:srgbClr val="002060"/>
                </a:solidFill>
              </a:rPr>
              <a:t>recherche</a:t>
            </a:r>
            <a:r>
              <a:rPr lang="en-US" dirty="0" smtClean="0">
                <a:solidFill>
                  <a:srgbClr val="002060"/>
                </a:solidFill>
              </a:rPr>
              <a:t> à la </a:t>
            </a:r>
            <a:r>
              <a:rPr lang="en-US" dirty="0" err="1" smtClean="0">
                <a:solidFill>
                  <a:srgbClr val="002060"/>
                </a:solidFill>
              </a:rPr>
              <a:t>conférence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Web Science 2010</a:t>
            </a:r>
            <a:r>
              <a:rPr lang="en-US" dirty="0" smtClean="0">
                <a:solidFill>
                  <a:srgbClr val="002060"/>
                </a:solidFill>
              </a:rPr>
              <a:t>, à Raleigh NC, USA en </a:t>
            </a:r>
            <a:r>
              <a:rPr lang="en-US" dirty="0" err="1" smtClean="0">
                <a:solidFill>
                  <a:srgbClr val="002060"/>
                </a:solidFill>
              </a:rPr>
              <a:t>avril</a:t>
            </a:r>
            <a:r>
              <a:rPr lang="en-US" dirty="0" smtClean="0">
                <a:solidFill>
                  <a:srgbClr val="002060"/>
                </a:solidFill>
              </a:rPr>
              <a:t> 2010.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err="1" smtClean="0">
                <a:solidFill>
                  <a:srgbClr val="002060"/>
                </a:solidFill>
              </a:rPr>
              <a:t>Conférence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internationale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annuelle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sur</a:t>
            </a:r>
            <a:r>
              <a:rPr lang="en-US" dirty="0" smtClean="0">
                <a:solidFill>
                  <a:srgbClr val="002060"/>
                </a:solidFill>
              </a:rPr>
              <a:t> 2 </a:t>
            </a:r>
            <a:r>
              <a:rPr lang="en-US" dirty="0" err="1" smtClean="0">
                <a:solidFill>
                  <a:srgbClr val="002060"/>
                </a:solidFill>
              </a:rPr>
              <a:t>jours</a:t>
            </a:r>
            <a:r>
              <a:rPr lang="en-US" dirty="0" smtClean="0">
                <a:solidFill>
                  <a:srgbClr val="002060"/>
                </a:solidFill>
              </a:rPr>
              <a:t> en </a:t>
            </a:r>
            <a:r>
              <a:rPr lang="en-US" i="1" dirty="0" smtClean="0">
                <a:solidFill>
                  <a:srgbClr val="002060"/>
                </a:solidFill>
              </a:rPr>
              <a:t>one track</a:t>
            </a:r>
            <a:r>
              <a:rPr lang="en-US" dirty="0" smtClean="0">
                <a:solidFill>
                  <a:srgbClr val="002060"/>
                </a:solidFill>
              </a:rPr>
              <a:t>, avec 2 main speakers et 30 </a:t>
            </a:r>
            <a:r>
              <a:rPr lang="en-US" dirty="0" err="1" smtClean="0">
                <a:solidFill>
                  <a:srgbClr val="002060"/>
                </a:solidFill>
              </a:rPr>
              <a:t>intervenants</a:t>
            </a:r>
            <a:endParaRPr 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05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915400" cy="3886199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Stratégie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: </a:t>
            </a: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002060"/>
                </a:solidFill>
              </a:rPr>
              <a:t>Produire</a:t>
            </a:r>
            <a:r>
              <a:rPr lang="en-US" dirty="0" smtClean="0">
                <a:solidFill>
                  <a:srgbClr val="002060"/>
                </a:solidFill>
              </a:rPr>
              <a:t> un abstract en </a:t>
            </a:r>
            <a:r>
              <a:rPr lang="en-US" dirty="0" err="1" smtClean="0">
                <a:solidFill>
                  <a:srgbClr val="002060"/>
                </a:solidFill>
              </a:rPr>
              <a:t>anglais</a:t>
            </a:r>
            <a:r>
              <a:rPr lang="en-US" dirty="0" smtClean="0">
                <a:solidFill>
                  <a:srgbClr val="002060"/>
                </a:solidFill>
              </a:rPr>
              <a:t> de 2 pages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002060"/>
                </a:solidFill>
              </a:rPr>
              <a:t>Produire</a:t>
            </a:r>
            <a:r>
              <a:rPr lang="en-US" dirty="0" smtClean="0">
                <a:solidFill>
                  <a:srgbClr val="002060"/>
                </a:solidFill>
              </a:rPr>
              <a:t> un article en </a:t>
            </a:r>
            <a:r>
              <a:rPr lang="en-US" dirty="0" err="1" smtClean="0">
                <a:solidFill>
                  <a:srgbClr val="002060"/>
                </a:solidFill>
              </a:rPr>
              <a:t>anglais</a:t>
            </a:r>
            <a:r>
              <a:rPr lang="en-US" dirty="0" smtClean="0">
                <a:solidFill>
                  <a:srgbClr val="002060"/>
                </a:solidFill>
              </a:rPr>
              <a:t> de 8 pages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Faire </a:t>
            </a:r>
            <a:r>
              <a:rPr lang="en-US" dirty="0" err="1" smtClean="0">
                <a:solidFill>
                  <a:srgbClr val="002060"/>
                </a:solidFill>
              </a:rPr>
              <a:t>publier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l’article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dans</a:t>
            </a:r>
            <a:r>
              <a:rPr lang="en-US" dirty="0" smtClean="0">
                <a:solidFill>
                  <a:srgbClr val="002060"/>
                </a:solidFill>
              </a:rPr>
              <a:t> la revue de </a:t>
            </a:r>
            <a:r>
              <a:rPr lang="en-US" dirty="0" err="1" smtClean="0">
                <a:solidFill>
                  <a:srgbClr val="002060"/>
                </a:solidFill>
              </a:rPr>
              <a:t>référence</a:t>
            </a:r>
            <a:endParaRPr lang="en-US" dirty="0" smtClean="0">
              <a:solidFill>
                <a:srgbClr val="00206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002060"/>
                </a:solidFill>
              </a:rPr>
              <a:t>Produire</a:t>
            </a:r>
            <a:r>
              <a:rPr lang="en-US" dirty="0" smtClean="0">
                <a:solidFill>
                  <a:srgbClr val="002060"/>
                </a:solidFill>
              </a:rPr>
              <a:t> un poster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Assurer </a:t>
            </a:r>
            <a:r>
              <a:rPr lang="en-US" dirty="0" err="1" smtClean="0">
                <a:solidFill>
                  <a:srgbClr val="002060"/>
                </a:solidFill>
              </a:rPr>
              <a:t>une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présentation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orale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même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courte</a:t>
            </a:r>
            <a:endParaRPr 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70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915400" cy="3886199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Soumettre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un abstract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en-US" b="1" dirty="0" err="1" smtClean="0">
                <a:solidFill>
                  <a:srgbClr val="002060"/>
                </a:solidFill>
              </a:rPr>
              <a:t>Etape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fondamentale</a:t>
            </a:r>
            <a:r>
              <a:rPr lang="en-US" b="1" dirty="0" smtClean="0">
                <a:solidFill>
                  <a:srgbClr val="002060"/>
                </a:solidFill>
              </a:rPr>
              <a:t> du </a:t>
            </a:r>
            <a:r>
              <a:rPr lang="en-US" b="1" dirty="0" err="1" smtClean="0">
                <a:solidFill>
                  <a:srgbClr val="002060"/>
                </a:solidFill>
              </a:rPr>
              <a:t>dispositif</a:t>
            </a:r>
            <a:endParaRPr lang="en-US" b="1" dirty="0" smtClean="0">
              <a:solidFill>
                <a:srgbClr val="002060"/>
              </a:solidFill>
            </a:endParaRPr>
          </a:p>
          <a:p>
            <a:pPr lvl="2"/>
            <a:r>
              <a:rPr lang="en-US" dirty="0" err="1" smtClean="0">
                <a:solidFill>
                  <a:srgbClr val="002060"/>
                </a:solidFill>
              </a:rPr>
              <a:t>Soumission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anonyme</a:t>
            </a:r>
            <a:endParaRPr lang="en-US" dirty="0" smtClean="0">
              <a:solidFill>
                <a:srgbClr val="002060"/>
              </a:solidFill>
            </a:endParaRPr>
          </a:p>
          <a:p>
            <a:pPr lvl="2"/>
            <a:r>
              <a:rPr lang="en-US" dirty="0" err="1" smtClean="0">
                <a:solidFill>
                  <a:srgbClr val="002060"/>
                </a:solidFill>
              </a:rPr>
              <a:t>Démarche</a:t>
            </a:r>
            <a:r>
              <a:rPr lang="en-US" dirty="0" smtClean="0">
                <a:solidFill>
                  <a:srgbClr val="002060"/>
                </a:solidFill>
              </a:rPr>
              <a:t> de “</a:t>
            </a:r>
            <a:r>
              <a:rPr lang="en-US" i="1" dirty="0" err="1" smtClean="0">
                <a:solidFill>
                  <a:srgbClr val="002060"/>
                </a:solidFill>
              </a:rPr>
              <a:t>séduction</a:t>
            </a:r>
            <a:r>
              <a:rPr lang="en-US" dirty="0" smtClean="0">
                <a:solidFill>
                  <a:srgbClr val="002060"/>
                </a:solidFill>
              </a:rPr>
              <a:t>”</a:t>
            </a:r>
          </a:p>
          <a:p>
            <a:pPr lvl="3"/>
            <a:r>
              <a:rPr lang="en-US" dirty="0" err="1" smtClean="0">
                <a:solidFill>
                  <a:srgbClr val="002060"/>
                </a:solidFill>
              </a:rPr>
              <a:t>Choix</a:t>
            </a:r>
            <a:r>
              <a:rPr lang="en-US" dirty="0" smtClean="0">
                <a:solidFill>
                  <a:srgbClr val="002060"/>
                </a:solidFill>
              </a:rPr>
              <a:t> des </a:t>
            </a:r>
            <a:r>
              <a:rPr lang="en-US" dirty="0" err="1" smtClean="0">
                <a:solidFill>
                  <a:srgbClr val="002060"/>
                </a:solidFill>
              </a:rPr>
              <a:t>termes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clarté</a:t>
            </a:r>
            <a:r>
              <a:rPr lang="en-US" dirty="0" smtClean="0">
                <a:solidFill>
                  <a:srgbClr val="002060"/>
                </a:solidFill>
              </a:rPr>
              <a:t> du message</a:t>
            </a:r>
          </a:p>
          <a:p>
            <a:pPr lvl="3"/>
            <a:r>
              <a:rPr lang="en-US" dirty="0" err="1" smtClean="0">
                <a:solidFill>
                  <a:srgbClr val="002060"/>
                </a:solidFill>
              </a:rPr>
              <a:t>Titre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attirant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dirty="0" err="1" smtClean="0">
                <a:solidFill>
                  <a:srgbClr val="002060"/>
                </a:solidFill>
              </a:rPr>
              <a:t>provoquant</a:t>
            </a:r>
            <a:r>
              <a:rPr lang="en-US" dirty="0" smtClean="0">
                <a:solidFill>
                  <a:srgbClr val="002060"/>
                </a:solidFill>
              </a:rPr>
              <a:t> ?)</a:t>
            </a:r>
            <a:endParaRPr lang="en-US" dirty="0">
              <a:solidFill>
                <a:srgbClr val="002060"/>
              </a:solidFill>
            </a:endParaRPr>
          </a:p>
          <a:p>
            <a:pPr lvl="3"/>
            <a:r>
              <a:rPr lang="en-US" dirty="0" smtClean="0">
                <a:solidFill>
                  <a:srgbClr val="002060"/>
                </a:solidFill>
              </a:rPr>
              <a:t>Structure : Intro, </a:t>
            </a:r>
            <a:r>
              <a:rPr lang="en-US" dirty="0" err="1" smtClean="0">
                <a:solidFill>
                  <a:srgbClr val="002060"/>
                </a:solidFill>
              </a:rPr>
              <a:t>méthode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résultats</a:t>
            </a:r>
            <a:endParaRPr lang="en-US" dirty="0" smtClean="0">
              <a:solidFill>
                <a:srgbClr val="002060"/>
              </a:solidFill>
            </a:endParaRPr>
          </a:p>
          <a:p>
            <a:pPr lvl="2"/>
            <a:endParaRPr lang="en-US" dirty="0" smtClean="0">
              <a:solidFill>
                <a:srgbClr val="002060"/>
              </a:solidFill>
            </a:endParaRPr>
          </a:p>
          <a:p>
            <a:pPr lvl="2"/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3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915400" cy="3886199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L’article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en-US" b="1" dirty="0" err="1" smtClean="0">
                <a:solidFill>
                  <a:srgbClr val="002060"/>
                </a:solidFill>
              </a:rPr>
              <a:t>Objectif</a:t>
            </a:r>
            <a:r>
              <a:rPr lang="en-US" b="1" dirty="0" smtClean="0">
                <a:solidFill>
                  <a:srgbClr val="002060"/>
                </a:solidFill>
              </a:rPr>
              <a:t> : Diffusion</a:t>
            </a:r>
          </a:p>
          <a:p>
            <a:pPr lvl="2"/>
            <a:r>
              <a:rPr lang="en-US" dirty="0" err="1" smtClean="0">
                <a:solidFill>
                  <a:srgbClr val="002060"/>
                </a:solidFill>
              </a:rPr>
              <a:t>Deux</a:t>
            </a:r>
            <a:r>
              <a:rPr lang="en-US" dirty="0" smtClean="0">
                <a:solidFill>
                  <a:srgbClr val="002060"/>
                </a:solidFill>
              </a:rPr>
              <a:t> auteurs et plus – </a:t>
            </a:r>
            <a:r>
              <a:rPr lang="en-US" dirty="0" err="1" smtClean="0">
                <a:solidFill>
                  <a:srgbClr val="002060"/>
                </a:solidFill>
              </a:rPr>
              <a:t>Stratégie</a:t>
            </a:r>
            <a:r>
              <a:rPr lang="en-US" dirty="0" smtClean="0">
                <a:solidFill>
                  <a:srgbClr val="002060"/>
                </a:solidFill>
              </a:rPr>
              <a:t> de </a:t>
            </a:r>
            <a:r>
              <a:rPr lang="en-US" dirty="0" err="1" smtClean="0">
                <a:solidFill>
                  <a:srgbClr val="002060"/>
                </a:solidFill>
              </a:rPr>
              <a:t>référencement</a:t>
            </a:r>
            <a:endParaRPr lang="en-US" dirty="0" smtClean="0">
              <a:solidFill>
                <a:srgbClr val="002060"/>
              </a:solidFill>
            </a:endParaRPr>
          </a:p>
          <a:p>
            <a:pPr lvl="2"/>
            <a:r>
              <a:rPr lang="en-US" dirty="0" err="1" smtClean="0">
                <a:solidFill>
                  <a:srgbClr val="002060"/>
                </a:solidFill>
              </a:rPr>
              <a:t>Mise</a:t>
            </a:r>
            <a:r>
              <a:rPr lang="en-US" dirty="0" smtClean="0">
                <a:solidFill>
                  <a:srgbClr val="002060"/>
                </a:solidFill>
              </a:rPr>
              <a:t> en </a:t>
            </a:r>
            <a:r>
              <a:rPr lang="en-US" dirty="0" err="1" smtClean="0">
                <a:solidFill>
                  <a:srgbClr val="002060"/>
                </a:solidFill>
              </a:rPr>
              <a:t>ligne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sur</a:t>
            </a:r>
            <a:r>
              <a:rPr lang="en-US" dirty="0" smtClean="0">
                <a:solidFill>
                  <a:srgbClr val="002060"/>
                </a:solidFill>
              </a:rPr>
              <a:t> site / blog </a:t>
            </a:r>
            <a:r>
              <a:rPr lang="en-US" dirty="0" err="1" smtClean="0">
                <a:solidFill>
                  <a:srgbClr val="002060"/>
                </a:solidFill>
              </a:rPr>
              <a:t>avant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l’événement</a:t>
            </a:r>
            <a:endParaRPr lang="en-US" dirty="0" smtClean="0">
              <a:solidFill>
                <a:srgbClr val="002060"/>
              </a:solidFill>
            </a:endParaRPr>
          </a:p>
          <a:p>
            <a:pPr lvl="2"/>
            <a:r>
              <a:rPr lang="en-US" dirty="0" err="1" smtClean="0">
                <a:solidFill>
                  <a:srgbClr val="002060"/>
                </a:solidFill>
              </a:rPr>
              <a:t>Préparer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une</a:t>
            </a:r>
            <a:r>
              <a:rPr lang="en-US" dirty="0" smtClean="0">
                <a:solidFill>
                  <a:srgbClr val="002060"/>
                </a:solidFill>
              </a:rPr>
              <a:t> version PDF </a:t>
            </a:r>
            <a:r>
              <a:rPr lang="en-US" dirty="0" err="1" smtClean="0">
                <a:solidFill>
                  <a:srgbClr val="002060"/>
                </a:solidFill>
              </a:rPr>
              <a:t>couleur</a:t>
            </a:r>
            <a:r>
              <a:rPr lang="en-US" dirty="0" smtClean="0">
                <a:solidFill>
                  <a:srgbClr val="002060"/>
                </a:solidFill>
              </a:rPr>
              <a:t> avec </a:t>
            </a:r>
            <a:r>
              <a:rPr lang="en-US" dirty="0" err="1" smtClean="0">
                <a:solidFill>
                  <a:srgbClr val="002060"/>
                </a:solidFill>
              </a:rPr>
              <a:t>références</a:t>
            </a:r>
            <a:r>
              <a:rPr lang="en-US" dirty="0" smtClean="0">
                <a:solidFill>
                  <a:srgbClr val="002060"/>
                </a:solidFill>
              </a:rPr>
              <a:t> actives</a:t>
            </a:r>
          </a:p>
          <a:p>
            <a:pPr lvl="2"/>
            <a:r>
              <a:rPr lang="en-US" dirty="0" err="1" smtClean="0">
                <a:solidFill>
                  <a:srgbClr val="002060"/>
                </a:solidFill>
              </a:rPr>
              <a:t>Prévoir</a:t>
            </a:r>
            <a:r>
              <a:rPr lang="en-US" dirty="0" smtClean="0">
                <a:solidFill>
                  <a:srgbClr val="002060"/>
                </a:solidFill>
              </a:rPr>
              <a:t> des copies </a:t>
            </a:r>
            <a:r>
              <a:rPr lang="en-US" dirty="0" err="1" smtClean="0">
                <a:solidFill>
                  <a:srgbClr val="002060"/>
                </a:solidFill>
              </a:rPr>
              <a:t>imprimées</a:t>
            </a:r>
            <a:r>
              <a:rPr lang="en-US" dirty="0" smtClean="0">
                <a:solidFill>
                  <a:srgbClr val="002060"/>
                </a:solidFill>
              </a:rPr>
              <a:t> de </a:t>
            </a:r>
            <a:r>
              <a:rPr lang="en-US" dirty="0" err="1" smtClean="0">
                <a:solidFill>
                  <a:srgbClr val="002060"/>
                </a:solidFill>
              </a:rPr>
              <a:t>l’article</a:t>
            </a:r>
            <a:r>
              <a:rPr lang="en-US" dirty="0" smtClean="0">
                <a:solidFill>
                  <a:srgbClr val="002060"/>
                </a:solidFill>
              </a:rPr>
              <a:t> pour distribution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Respecter le format (</a:t>
            </a:r>
            <a:r>
              <a:rPr lang="en-US" dirty="0" err="1" smtClean="0">
                <a:solidFill>
                  <a:srgbClr val="002060"/>
                </a:solidFill>
              </a:rPr>
              <a:t>Ici</a:t>
            </a:r>
            <a:r>
              <a:rPr lang="en-US" dirty="0" smtClean="0">
                <a:solidFill>
                  <a:srgbClr val="002060"/>
                </a:solidFill>
              </a:rPr>
              <a:t>, format ACM)</a:t>
            </a:r>
          </a:p>
          <a:p>
            <a:pPr lvl="2"/>
            <a:endParaRPr lang="en-US" dirty="0" smtClean="0">
              <a:solidFill>
                <a:srgbClr val="002060"/>
              </a:solidFill>
            </a:endParaRPr>
          </a:p>
          <a:p>
            <a:pPr lvl="2"/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28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7010400" cy="314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18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42" y="2514600"/>
            <a:ext cx="4198958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05000"/>
            <a:ext cx="3140364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 rot="20515796">
            <a:off x="4408186" y="3372701"/>
            <a:ext cx="908762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915400" cy="388619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Journal of Web Science</a:t>
            </a:r>
          </a:p>
        </p:txBody>
      </p:sp>
    </p:spTree>
    <p:extLst>
      <p:ext uri="{BB962C8B-B14F-4D97-AF65-F5344CB8AC3E}">
        <p14:creationId xmlns:p14="http://schemas.microsoft.com/office/powerpoint/2010/main" val="183479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461</Words>
  <Application>Microsoft Office PowerPoint</Application>
  <PresentationFormat>On-screen Show (4:3)</PresentationFormat>
  <Paragraphs>78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Stéphan B. Bazan</dc:creator>
  <cp:lastModifiedBy>Stéphane Bazan</cp:lastModifiedBy>
  <cp:revision>15</cp:revision>
  <dcterms:created xsi:type="dcterms:W3CDTF">2011-01-24T09:24:21Z</dcterms:created>
  <dcterms:modified xsi:type="dcterms:W3CDTF">2011-02-03T19:10:38Z</dcterms:modified>
</cp:coreProperties>
</file>